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341" r:id="rId4"/>
    <p:sldId id="308" r:id="rId5"/>
    <p:sldId id="342" r:id="rId6"/>
    <p:sldId id="330" r:id="rId7"/>
    <p:sldId id="316" r:id="rId8"/>
    <p:sldId id="329" r:id="rId9"/>
    <p:sldId id="317" r:id="rId10"/>
    <p:sldId id="320" r:id="rId11"/>
    <p:sldId id="338" r:id="rId12"/>
    <p:sldId id="293" r:id="rId13"/>
    <p:sldId id="332" r:id="rId14"/>
    <p:sldId id="294" r:id="rId15"/>
    <p:sldId id="295" r:id="rId16"/>
    <p:sldId id="33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68862" autoAdjust="0"/>
  </p:normalViewPr>
  <p:slideViewPr>
    <p:cSldViewPr snapToGrid="0">
      <p:cViewPr varScale="1">
        <p:scale>
          <a:sx n="72" d="100"/>
          <a:sy n="72" d="100"/>
        </p:scale>
        <p:origin x="8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6" d="100"/>
          <a:sy n="46" d="100"/>
        </p:scale>
        <p:origin x="2799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1D6BC-7AC9-45C4-9C45-284F360BF56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28A0B-3650-4FCA-88E2-9F176326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5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  <a:r>
              <a:rPr lang="en-US" baseline="0" dirty="0"/>
              <a:t> everyone, I will be discussing my recent work on Robust Matrix Completion done with Yeshwanth Cherapanamjeri and Prateek Jain at Microsoft Research India.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7B993-1B52-4DB7-AEFC-D681A1C29E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61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8A0B-3650-4FCA-88E2-9F176326E2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44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8A0B-3650-4FCA-88E2-9F176326E2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92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8A0B-3650-4FCA-88E2-9F176326E2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46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8A0B-3650-4FCA-88E2-9F176326E2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81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8A0B-3650-4FCA-88E2-9F176326E2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01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8A0B-3650-4FCA-88E2-9F176326E2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53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8A0B-3650-4FCA-88E2-9F176326E2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91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talk is structured as follows: I will start with the problem definition</a:t>
            </a:r>
            <a:r>
              <a:rPr lang="en-US" baseline="0" dirty="0"/>
              <a:t> and motivate it with some important applications. Then I will outline the algorithm that we propose and discuss the theoretical guarantees that we obtain. Following that I will discuss the empirical performance of our method and then wrap up the talk with a brief discussion of what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8A0B-3650-4FCA-88E2-9F176326E2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30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8A0B-3650-4FCA-88E2-9F176326E2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7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8A0B-3650-4FCA-88E2-9F176326E2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motivating</a:t>
            </a:r>
            <a:r>
              <a:rPr lang="en-US" baseline="0" dirty="0"/>
              <a:t> example is that of background extraction. Here we assume that the foreground is sparse and </a:t>
            </a:r>
            <a:r>
              <a:rPr lang="en-US" baseline="0"/>
              <a:t>assume it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8A0B-3650-4FCA-88E2-9F176326E2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3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8A0B-3650-4FCA-88E2-9F176326E2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58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8A0B-3650-4FCA-88E2-9F176326E2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51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8A0B-3650-4FCA-88E2-9F176326E2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3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8A0B-3650-4FCA-88E2-9F176326E2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9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B0A7D-F410-4BC8-8C57-0D849C52E871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5438-499B-4072-8D6D-4AEE8E398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82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B0A7D-F410-4BC8-8C57-0D849C52E871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5438-499B-4072-8D6D-4AEE8E398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63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B0A7D-F410-4BC8-8C57-0D849C52E871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5438-499B-4072-8D6D-4AEE8E398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6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B0A7D-F410-4BC8-8C57-0D849C52E871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5438-499B-4072-8D6D-4AEE8E398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B0A7D-F410-4BC8-8C57-0D849C52E871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5438-499B-4072-8D6D-4AEE8E398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2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B0A7D-F410-4BC8-8C57-0D849C52E871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5438-499B-4072-8D6D-4AEE8E398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2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B0A7D-F410-4BC8-8C57-0D849C52E871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5438-499B-4072-8D6D-4AEE8E398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4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B0A7D-F410-4BC8-8C57-0D849C52E871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5438-499B-4072-8D6D-4AEE8E398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9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B0A7D-F410-4BC8-8C57-0D849C52E871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5438-499B-4072-8D6D-4AEE8E398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30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B0A7D-F410-4BC8-8C57-0D849C52E871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5438-499B-4072-8D6D-4AEE8E398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15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B0A7D-F410-4BC8-8C57-0D849C52E871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5438-499B-4072-8D6D-4AEE8E398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7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B0A7D-F410-4BC8-8C57-0D849C52E871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95438-499B-4072-8D6D-4AEE8E398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avi"/><Relationship Id="rId13" Type="http://schemas.openxmlformats.org/officeDocument/2006/relationships/image" Target="../media/image11.png"/><Relationship Id="rId18" Type="http://schemas.openxmlformats.org/officeDocument/2006/relationships/image" Target="../media/image28.emf"/><Relationship Id="rId3" Type="http://schemas.microsoft.com/office/2007/relationships/media" Target="../media/media2.mp4"/><Relationship Id="rId7" Type="http://schemas.microsoft.com/office/2007/relationships/media" Target="../media/media5.avi"/><Relationship Id="rId12" Type="http://schemas.openxmlformats.org/officeDocument/2006/relationships/notesSlide" Target="../notesSlides/notesSlide13.xml"/><Relationship Id="rId17" Type="http://schemas.openxmlformats.org/officeDocument/2006/relationships/image" Target="../media/image13.png"/><Relationship Id="rId2" Type="http://schemas.openxmlformats.org/officeDocument/2006/relationships/video" Target="../media/media1.mp4"/><Relationship Id="rId16" Type="http://schemas.openxmlformats.org/officeDocument/2006/relationships/image" Target="../media/image27.png"/><Relationship Id="rId1" Type="http://schemas.microsoft.com/office/2007/relationships/media" Target="../media/media1.mp4"/><Relationship Id="rId6" Type="http://schemas.openxmlformats.org/officeDocument/2006/relationships/video" Target="../media/media4.avi"/><Relationship Id="rId11" Type="http://schemas.openxmlformats.org/officeDocument/2006/relationships/slideLayout" Target="../slideLayouts/slideLayout2.xml"/><Relationship Id="rId5" Type="http://schemas.microsoft.com/office/2007/relationships/media" Target="../media/media4.avi"/><Relationship Id="rId15" Type="http://schemas.openxmlformats.org/officeDocument/2006/relationships/image" Target="../media/image24.png"/><Relationship Id="rId10" Type="http://schemas.openxmlformats.org/officeDocument/2006/relationships/video" Target="../media/media3.mp4"/><Relationship Id="rId4" Type="http://schemas.openxmlformats.org/officeDocument/2006/relationships/video" Target="../media/media2.mp4"/><Relationship Id="rId9" Type="http://schemas.microsoft.com/office/2007/relationships/media" Target="../media/media3.mp4"/><Relationship Id="rId1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mp4"/><Relationship Id="rId13" Type="http://schemas.openxmlformats.org/officeDocument/2006/relationships/image" Target="../media/image12.png"/><Relationship Id="rId3" Type="http://schemas.microsoft.com/office/2007/relationships/media" Target="../media/media1.mp4"/><Relationship Id="rId7" Type="http://schemas.microsoft.com/office/2007/relationships/media" Target="../media/media7.mp4"/><Relationship Id="rId12" Type="http://schemas.openxmlformats.org/officeDocument/2006/relationships/notesSlide" Target="../notesSlides/notesSlide14.xml"/><Relationship Id="rId17" Type="http://schemas.openxmlformats.org/officeDocument/2006/relationships/image" Target="../media/image33.png"/><Relationship Id="rId2" Type="http://schemas.openxmlformats.org/officeDocument/2006/relationships/video" Target="../media/media2.mp4"/><Relationship Id="rId16" Type="http://schemas.openxmlformats.org/officeDocument/2006/relationships/image" Target="../media/image32.png"/><Relationship Id="rId1" Type="http://schemas.microsoft.com/office/2007/relationships/media" Target="../media/media2.mp4"/><Relationship Id="rId6" Type="http://schemas.openxmlformats.org/officeDocument/2006/relationships/video" Target="../media/media6.mp4"/><Relationship Id="rId11" Type="http://schemas.openxmlformats.org/officeDocument/2006/relationships/slideLayout" Target="../slideLayouts/slideLayout2.xml"/><Relationship Id="rId5" Type="http://schemas.microsoft.com/office/2007/relationships/media" Target="../media/media6.mp4"/><Relationship Id="rId15" Type="http://schemas.openxmlformats.org/officeDocument/2006/relationships/image" Target="../media/image31.png"/><Relationship Id="rId10" Type="http://schemas.openxmlformats.org/officeDocument/2006/relationships/video" Target="../media/media8.mp4"/><Relationship Id="rId4" Type="http://schemas.openxmlformats.org/officeDocument/2006/relationships/video" Target="../media/media1.mp4"/><Relationship Id="rId9" Type="http://schemas.microsoft.com/office/2007/relationships/media" Target="../media/media8.mp4"/><Relationship Id="rId1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3.png"/><Relationship Id="rId5" Type="http://schemas.microsoft.com/office/2007/relationships/media" Target="../media/media3.mp4"/><Relationship Id="rId10" Type="http://schemas.openxmlformats.org/officeDocument/2006/relationships/image" Target="../media/image12.png"/><Relationship Id="rId4" Type="http://schemas.openxmlformats.org/officeDocument/2006/relationships/video" Target="../media/media2.mp4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60.png"/><Relationship Id="rId12" Type="http://schemas.openxmlformats.org/officeDocument/2006/relationships/image" Target="../media/image1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9.png"/><Relationship Id="rId10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0.png"/><Relationship Id="rId21" Type="http://schemas.openxmlformats.org/officeDocument/2006/relationships/image" Target="../media/image130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0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22.png"/><Relationship Id="rId19" Type="http://schemas.openxmlformats.org/officeDocument/2006/relationships/image" Target="../media/image110.png"/><Relationship Id="rId22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588" y="2614840"/>
            <a:ext cx="10154652" cy="1138025"/>
          </a:xfrm>
        </p:spPr>
        <p:txBody>
          <a:bodyPr>
            <a:normAutofit fontScale="90000"/>
          </a:bodyPr>
          <a:lstStyle/>
          <a:p>
            <a:r>
              <a:rPr lang="en-US" dirty="0"/>
              <a:t>Nearly Optimal Robust Matrix Completion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3454" y="3752865"/>
            <a:ext cx="9846506" cy="105886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Yeshwanth Cherapanamjeri,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Kartik Gupta </a:t>
            </a:r>
            <a:r>
              <a:rPr lang="en-US" sz="3200" dirty="0">
                <a:solidFill>
                  <a:srgbClr val="00B050"/>
                </a:solidFill>
              </a:rPr>
              <a:t>and Prateek Jain</a:t>
            </a:r>
          </a:p>
          <a:p>
            <a:r>
              <a:rPr lang="en-US" sz="3200" dirty="0"/>
              <a:t>Microsoft Research India</a:t>
            </a:r>
          </a:p>
          <a:p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806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16730" cy="1325563"/>
          </a:xfrm>
        </p:spPr>
        <p:txBody>
          <a:bodyPr/>
          <a:lstStyle/>
          <a:p>
            <a:r>
              <a:rPr lang="en-US" dirty="0"/>
              <a:t>Non-convex RMC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t=1, 2, … 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F0EE-ED62-45E4-8F8B-718ECF74573E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762750" y="364173"/>
            <a:ext cx="4267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26430" y="2114550"/>
                <a:ext cx="4789170" cy="5847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Sparse Projection :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30" y="2114550"/>
                <a:ext cx="4789170" cy="584775"/>
              </a:xfrm>
              <a:prstGeom prst="rect">
                <a:avLst/>
              </a:prstGeom>
              <a:blipFill>
                <a:blip r:embed="rId8"/>
                <a:stretch>
                  <a:fillRect l="-3046" t="-11224" b="-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4142187" y="2406937"/>
            <a:ext cx="1584243" cy="14969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58790" y="3104832"/>
                <a:ext cx="6339840" cy="5847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Low-rank Projection :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790" y="3104832"/>
                <a:ext cx="6339840" cy="584775"/>
              </a:xfrm>
              <a:prstGeom prst="rect">
                <a:avLst/>
              </a:prstGeom>
              <a:blipFill>
                <a:blip r:embed="rId7"/>
                <a:stretch>
                  <a:fillRect l="-2399" t="-11224" b="-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5154930" y="3469449"/>
            <a:ext cx="403860" cy="7268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Explosion 1 12"/>
          <p:cNvSpPr/>
          <p:nvPr/>
        </p:nvSpPr>
        <p:spPr>
          <a:xfrm>
            <a:off x="4741903" y="1134079"/>
            <a:ext cx="6884312" cy="452628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Linear in the number of observations!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7BD1C-939D-4626-8996-D3EBEC4485C6}"/>
              </a:ext>
            </a:extLst>
          </p:cNvPr>
          <p:cNvSpPr txBox="1"/>
          <p:nvPr/>
        </p:nvSpPr>
        <p:spPr>
          <a:xfrm>
            <a:off x="479824" y="5475693"/>
            <a:ext cx="2038788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Hard Thresholding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18F93A-2AC0-4DF3-9A6A-4C3CAC05D373}"/>
                  </a:ext>
                </a:extLst>
              </p:cNvPr>
              <p:cNvSpPr txBox="1"/>
              <p:nvPr/>
            </p:nvSpPr>
            <p:spPr>
              <a:xfrm>
                <a:off x="3837864" y="5712659"/>
                <a:ext cx="2924886" cy="36933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Top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components of the PCA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18F93A-2AC0-4DF3-9A6A-4C3CAC05D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864" y="5712659"/>
                <a:ext cx="2924886" cy="369332"/>
              </a:xfrm>
              <a:prstGeom prst="rect">
                <a:avLst/>
              </a:prstGeom>
              <a:blipFill>
                <a:blip r:embed="rId9"/>
                <a:stretch>
                  <a:fillRect l="-1663" t="-6349" r="-1663" b="-2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231718CA-B753-4AEA-B4E7-08B0E88625B7}"/>
              </a:ext>
            </a:extLst>
          </p:cNvPr>
          <p:cNvSpPr/>
          <p:nvPr/>
        </p:nvSpPr>
        <p:spPr>
          <a:xfrm>
            <a:off x="2220115" y="3803056"/>
            <a:ext cx="656899" cy="46493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B1825D-EAEF-4A30-B712-46FBC3ECFBD0}"/>
              </a:ext>
            </a:extLst>
          </p:cNvPr>
          <p:cNvSpPr/>
          <p:nvPr/>
        </p:nvSpPr>
        <p:spPr>
          <a:xfrm>
            <a:off x="2518612" y="4223389"/>
            <a:ext cx="408870" cy="51833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4D7CCB-EA13-4075-8162-CFDAE0068558}"/>
              </a:ext>
            </a:extLst>
          </p:cNvPr>
          <p:cNvCxnSpPr>
            <a:cxnSpLocks/>
            <a:stCxn id="12" idx="0"/>
            <a:endCxn id="15" idx="6"/>
          </p:cNvCxnSpPr>
          <p:nvPr/>
        </p:nvCxnSpPr>
        <p:spPr>
          <a:xfrm flipH="1" flipV="1">
            <a:off x="2927482" y="4482557"/>
            <a:ext cx="2372825" cy="12301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B4418-4EE0-4D2D-964B-C1D591A39F70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V="1">
            <a:off x="1499218" y="4035525"/>
            <a:ext cx="720897" cy="144016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51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  <p:bldP spid="13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372" y="140042"/>
            <a:ext cx="10515600" cy="1325563"/>
          </a:xfrm>
        </p:spPr>
        <p:txBody>
          <a:bodyPr/>
          <a:lstStyle/>
          <a:p>
            <a:r>
              <a:rPr lang="en-US" dirty="0"/>
              <a:t>Main Result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8372" y="1633953"/>
                <a:ext cx="6899909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low-rank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-incoherent,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dirty="0"/>
                  <a:t> set of known entries, random entries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func>
                  </m:oMath>
                </a14:m>
                <a:r>
                  <a:rPr lang="en-IN" dirty="0"/>
                  <a:t>  (optimal: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IN" dirty="0"/>
                  <a:t>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corruption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dirty="0"/>
                  <a:t>  (optimal up to constant factors)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372" y="1633953"/>
                <a:ext cx="6899909" cy="4351338"/>
              </a:xfrm>
              <a:blipFill>
                <a:blip r:embed="rId3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3230" y="5113007"/>
                <a:ext cx="11113477" cy="1651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Existing state-of-the-art result [</a:t>
                </a:r>
                <a:r>
                  <a:rPr lang="en-US" sz="2800" dirty="0">
                    <a:solidFill>
                      <a:srgbClr val="00B0F0"/>
                    </a:solidFill>
                  </a:rPr>
                  <a:t>Chen et al’2011</a:t>
                </a:r>
                <a:r>
                  <a:rPr lang="en-US" sz="2800" dirty="0"/>
                  <a:t>]: 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     </m:t>
                      </m:r>
                      <m:r>
                        <m:rPr>
                          <m:lit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||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lit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30" y="5113007"/>
                <a:ext cx="11113477" cy="1651927"/>
              </a:xfrm>
              <a:prstGeom prst="rect">
                <a:avLst/>
              </a:prstGeom>
              <a:blipFill>
                <a:blip r:embed="rId6"/>
                <a:stretch>
                  <a:fillRect l="-1152" t="-3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4561741" y="5860855"/>
            <a:ext cx="309490" cy="5627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8564877" y="5558863"/>
            <a:ext cx="293078" cy="5716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209691" y="1731620"/>
                <a:ext cx="4916365" cy="5699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lit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r>
                  <a:rPr lang="en-US" dirty="0"/>
                  <a:t>Total running time: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nr</m:t>
                              </m:r>
                            </m:e>
                            <m:sup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den>
                          </m:f>
                        </m:e>
                      </m:func>
                      <m:r>
                        <a:rPr lang="en-US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</m:func>
                      <m:r>
                        <a:rPr lang="en-US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691" y="1731620"/>
                <a:ext cx="4916365" cy="569986"/>
              </a:xfrm>
              <a:prstGeom prst="rect">
                <a:avLst/>
              </a:prstGeom>
              <a:blipFill>
                <a:blip r:embed="rId7"/>
                <a:stretch>
                  <a:fillRect l="-2233" b="-47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874520" y="1085289"/>
            <a:ext cx="266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Assumptions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8892" y="1085289"/>
            <a:ext cx="4361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Result </a:t>
            </a:r>
            <a:r>
              <a:rPr lang="en-US" sz="3600" dirty="0">
                <a:solidFill>
                  <a:srgbClr val="0070C0"/>
                </a:solidFill>
              </a:rPr>
              <a:t>[CGJ-ICML’17]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45054" y="5039700"/>
                <a:ext cx="11113477" cy="16423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Independent result [</a:t>
                </a:r>
                <a:r>
                  <a:rPr lang="en-US" sz="2800" dirty="0">
                    <a:solidFill>
                      <a:srgbClr val="00B0F0"/>
                    </a:solidFill>
                  </a:rPr>
                  <a:t>Yi et al’2016</a:t>
                </a:r>
                <a:r>
                  <a:rPr lang="en-US" sz="2800" dirty="0"/>
                  <a:t>]: 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     </m:t>
                      </m:r>
                      <m:r>
                        <m:rPr>
                          <m:lit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||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lit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ra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54" y="5039700"/>
                <a:ext cx="11113477" cy="1642309"/>
              </a:xfrm>
              <a:prstGeom prst="rect">
                <a:avLst/>
              </a:prstGeom>
              <a:blipFill>
                <a:blip r:embed="rId8"/>
                <a:stretch>
                  <a:fillRect l="-1041" t="-332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3051370" y="5745400"/>
            <a:ext cx="458746" cy="678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9209127" y="6101832"/>
            <a:ext cx="458746" cy="678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10340869" y="6086772"/>
            <a:ext cx="458746" cy="678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91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/>
      <p:bldP spid="9" grpId="0"/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Results (Synthetic Datasets)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6" y="1814440"/>
            <a:ext cx="5493555" cy="4202901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531" y="1859296"/>
            <a:ext cx="6319177" cy="440777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75" y="2740740"/>
            <a:ext cx="1771500" cy="33345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189841" y="4070555"/>
            <a:ext cx="1113503" cy="75216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13" idx="0"/>
          </p:cNvCxnSpPr>
          <p:nvPr/>
        </p:nvCxnSpPr>
        <p:spPr>
          <a:xfrm flipH="1" flipV="1">
            <a:off x="8266475" y="4615249"/>
            <a:ext cx="2072145" cy="15338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52820" y="6149081"/>
            <a:ext cx="1371600" cy="369332"/>
          </a:xfrm>
          <a:prstGeom prst="rect">
            <a:avLst/>
          </a:prstGeom>
          <a:solidFill>
            <a:schemeClr val="accent4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165832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47" y="-144428"/>
            <a:ext cx="10515600" cy="1325563"/>
          </a:xfrm>
        </p:spPr>
        <p:txBody>
          <a:bodyPr/>
          <a:lstStyle/>
          <a:p>
            <a:r>
              <a:rPr lang="en-US" dirty="0"/>
              <a:t>Empirical Results</a:t>
            </a:r>
            <a:endParaRPr lang="en-IN" dirty="0"/>
          </a:p>
        </p:txBody>
      </p:sp>
      <p:pic>
        <p:nvPicPr>
          <p:cNvPr id="4" name="nonconvex low rank_(360p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875517" y="1573453"/>
            <a:ext cx="2517497" cy="18879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2884" y="2105527"/>
            <a:ext cx="413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7" name="original_(360p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98673" y="1573453"/>
            <a:ext cx="2517267" cy="1887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79111" y="210552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02996" y="936802"/>
            <a:ext cx="6908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Our New Non-Convex Method Runtime: 8 sec</a:t>
            </a:r>
          </a:p>
        </p:txBody>
      </p:sp>
      <p:pic>
        <p:nvPicPr>
          <p:cNvPr id="11" name="BC211AB9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779064" y="4083260"/>
            <a:ext cx="2032105" cy="1524079"/>
          </a:xfrm>
          <a:prstGeom prst="rect">
            <a:avLst/>
          </a:prstGeom>
        </p:spPr>
      </p:pic>
      <p:pic>
        <p:nvPicPr>
          <p:cNvPr id="12" name="7E7CE194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942227" y="4078905"/>
            <a:ext cx="2037912" cy="15284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49715" y="5857271"/>
            <a:ext cx="69422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Foreground Extraction methods from Open CV</a:t>
            </a:r>
          </a:p>
          <a:p>
            <a:r>
              <a:rPr lang="en-US" sz="2800" dirty="0"/>
              <a:t>                     Runtime: 6 sec, 4 sec</a:t>
            </a:r>
          </a:p>
        </p:txBody>
      </p:sp>
      <p:pic>
        <p:nvPicPr>
          <p:cNvPr id="17" name="Windows Media Player 7_17_2016 5_31_04 PM">
            <a:hlinkClick r:id="" action="ppaction://media"/>
          </p:cNvPr>
          <p:cNvPicPr>
            <a:picLocks noGrp="1" noChangeAspect="1"/>
          </p:cNvPicPr>
          <p:nvPr>
            <p:ph idx="1"/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446651" y="1535802"/>
            <a:ext cx="2536836" cy="1905226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746" y="3921500"/>
            <a:ext cx="4972513" cy="288987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A2022CC-93CC-4366-9297-14133FF3D2E2}"/>
              </a:ext>
            </a:extLst>
          </p:cNvPr>
          <p:cNvSpPr/>
          <p:nvPr/>
        </p:nvSpPr>
        <p:spPr>
          <a:xfrm>
            <a:off x="3668749" y="5157710"/>
            <a:ext cx="670693" cy="36796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23E5A0-E73B-46BA-8C5F-D232B079A765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1103096" y="3976199"/>
            <a:ext cx="2901000" cy="118151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E2DBC7A-FC9D-4E80-AB5A-1A6256202D73}"/>
              </a:ext>
            </a:extLst>
          </p:cNvPr>
          <p:cNvSpPr txBox="1"/>
          <p:nvPr/>
        </p:nvSpPr>
        <p:spPr>
          <a:xfrm>
            <a:off x="343102" y="3606867"/>
            <a:ext cx="1519988" cy="369332"/>
          </a:xfrm>
          <a:prstGeom prst="rect">
            <a:avLst/>
          </a:prstGeom>
          <a:solidFill>
            <a:schemeClr val="accent4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7449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85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85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828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85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685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 showWhenStopped="0">
                <p:cTn id="4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showWhenStopped="0">
                <p:cTn id="5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5" grpId="0"/>
      <p:bldP spid="13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523" y="-47923"/>
            <a:ext cx="10515600" cy="1325563"/>
          </a:xfrm>
        </p:spPr>
        <p:txBody>
          <a:bodyPr/>
          <a:lstStyle/>
          <a:p>
            <a:r>
              <a:rPr lang="en-US" dirty="0"/>
              <a:t>Empirical Results</a:t>
            </a:r>
          </a:p>
        </p:txBody>
      </p:sp>
      <p:pic>
        <p:nvPicPr>
          <p:cNvPr id="10" name="original_(360p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3877" y="1714328"/>
            <a:ext cx="2507750" cy="188064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F0EE-ED62-45E4-8F8B-718ECF74573E}" type="slidenum">
              <a:rPr lang="en-US" smtClean="0"/>
              <a:t>14</a:t>
            </a:fld>
            <a:endParaRPr lang="en-US"/>
          </a:p>
        </p:txBody>
      </p:sp>
      <p:pic>
        <p:nvPicPr>
          <p:cNvPr id="5" name="nonconvex low rank_(360p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861449" y="4654278"/>
            <a:ext cx="2517497" cy="18879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98816" y="5186352"/>
            <a:ext cx="413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7" name="nonconvex sparse_(360p)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403660" y="4654277"/>
            <a:ext cx="2517268" cy="1887951"/>
          </a:xfrm>
          <a:prstGeom prst="rect">
            <a:avLst/>
          </a:prstGeom>
        </p:spPr>
      </p:pic>
      <p:pic>
        <p:nvPicPr>
          <p:cNvPr id="8" name="original_(360p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84605" y="4654278"/>
            <a:ext cx="2517267" cy="1887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5043" y="5186351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pic>
        <p:nvPicPr>
          <p:cNvPr id="11" name="convex low rank_(360p)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40721" y="1714328"/>
            <a:ext cx="2507520" cy="1880640"/>
          </a:xfrm>
          <a:prstGeom prst="rect">
            <a:avLst/>
          </a:prstGeom>
        </p:spPr>
      </p:pic>
      <p:pic>
        <p:nvPicPr>
          <p:cNvPr id="12" name="convex sparse_(360p)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381887" y="1690687"/>
            <a:ext cx="2539041" cy="19042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45760" y="2388364"/>
            <a:ext cx="413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58762" y="2388363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71627" y="1037784"/>
            <a:ext cx="5359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Convex Method Runtime: 1700 sec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16541" y="4008015"/>
            <a:ext cx="8207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Non-Convex Method </a:t>
            </a:r>
            <a:r>
              <a:rPr lang="en-US" sz="2800" dirty="0">
                <a:solidFill>
                  <a:srgbClr val="0070C0"/>
                </a:solidFill>
              </a:rPr>
              <a:t>[NUSAJ-NIPS’14]</a:t>
            </a:r>
            <a:r>
              <a:rPr lang="en-US" sz="2800" dirty="0"/>
              <a:t> Runtime: 28 sec</a:t>
            </a:r>
          </a:p>
        </p:txBody>
      </p:sp>
      <p:pic>
        <p:nvPicPr>
          <p:cNvPr id="17" name="original_(360p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84605" y="1714328"/>
            <a:ext cx="2507750" cy="1880641"/>
          </a:xfrm>
          <a:prstGeom prst="rect">
            <a:avLst/>
          </a:prstGeom>
        </p:spPr>
      </p:pic>
      <p:pic>
        <p:nvPicPr>
          <p:cNvPr id="18" name="convex low rank_(360p)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861449" y="1714328"/>
            <a:ext cx="2507520" cy="18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9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2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852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852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85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85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85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44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25973"/>
            <a:ext cx="10515600" cy="2536319"/>
          </a:xfrm>
        </p:spPr>
        <p:txBody>
          <a:bodyPr>
            <a:normAutofit/>
          </a:bodyPr>
          <a:lstStyle/>
          <a:p>
            <a:r>
              <a:rPr lang="en-US" dirty="0"/>
              <a:t>Robust Matrix Completion</a:t>
            </a:r>
          </a:p>
          <a:p>
            <a:pPr lvl="1"/>
            <a:r>
              <a:rPr lang="en-US" dirty="0" err="1"/>
              <a:t>Low-rank+Sparse</a:t>
            </a:r>
            <a:r>
              <a:rPr lang="en-US" dirty="0"/>
              <a:t> Decomposition with Missing Entries</a:t>
            </a:r>
          </a:p>
          <a:p>
            <a:r>
              <a:rPr lang="en-US" dirty="0"/>
              <a:t>Projected Gradient Based Method to solve Robust Matrix Completion</a:t>
            </a:r>
          </a:p>
          <a:p>
            <a:r>
              <a:rPr lang="en-US" dirty="0"/>
              <a:t>Almost linear convergence rate under standard assumption</a:t>
            </a:r>
          </a:p>
          <a:p>
            <a:r>
              <a:rPr lang="en-US" dirty="0"/>
              <a:t>Near optimal run-time, sample complexity, number of corruptions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F0EE-ED62-45E4-8F8B-718ECF74573E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0198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Directions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131554"/>
            <a:ext cx="10515600" cy="2298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Exploit more information about the corruption</a:t>
            </a:r>
          </a:p>
          <a:p>
            <a:pPr lvl="1"/>
            <a:r>
              <a:rPr lang="en-US" dirty="0"/>
              <a:t>Corruptions are zero mean with random support?</a:t>
            </a:r>
          </a:p>
          <a:p>
            <a:r>
              <a:rPr lang="en-US" dirty="0"/>
              <a:t>General Problem: learning in high-dimensions</a:t>
            </a:r>
          </a:p>
          <a:p>
            <a:pPr lvl="1"/>
            <a:r>
              <a:rPr lang="en-US" dirty="0"/>
              <a:t>Design algorithms that are robust to outliers/corruptions</a:t>
            </a:r>
          </a:p>
          <a:p>
            <a:pPr lvl="1"/>
            <a:r>
              <a:rPr lang="en-US" dirty="0"/>
              <a:t>General theory of provable non-convex optimization </a:t>
            </a:r>
          </a:p>
        </p:txBody>
      </p:sp>
    </p:spTree>
    <p:extLst>
      <p:ext uri="{BB962C8B-B14F-4D97-AF65-F5344CB8AC3E}">
        <p14:creationId xmlns:p14="http://schemas.microsoft.com/office/powerpoint/2010/main" val="1914154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695" y="2925445"/>
            <a:ext cx="10515600" cy="1325563"/>
          </a:xfrm>
        </p:spPr>
        <p:txBody>
          <a:bodyPr/>
          <a:lstStyle/>
          <a:p>
            <a:r>
              <a:rPr lang="en-US" dirty="0"/>
              <a:t>                                   Questions?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0938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Robust Matrix Completion</a:t>
            </a:r>
          </a:p>
          <a:p>
            <a:pPr lvl="1"/>
            <a:r>
              <a:rPr lang="en-US" dirty="0"/>
              <a:t>Problem Definition</a:t>
            </a:r>
          </a:p>
          <a:p>
            <a:pPr lvl="1"/>
            <a:r>
              <a:rPr lang="en-US" dirty="0"/>
              <a:t>Motivating Applications</a:t>
            </a:r>
          </a:p>
          <a:p>
            <a:r>
              <a:rPr lang="en-US" dirty="0"/>
              <a:t>Algorithm</a:t>
            </a:r>
          </a:p>
          <a:p>
            <a:r>
              <a:rPr lang="en-US" dirty="0"/>
              <a:t>Theoretical Results</a:t>
            </a:r>
          </a:p>
          <a:p>
            <a:r>
              <a:rPr lang="en-US" dirty="0"/>
              <a:t>Empirical Results</a:t>
            </a:r>
          </a:p>
          <a:p>
            <a:r>
              <a:rPr lang="en-US" dirty="0"/>
              <a:t>Summary &amp; Future Work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56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84422"/>
            <a:ext cx="10515600" cy="1325563"/>
          </a:xfrm>
        </p:spPr>
        <p:txBody>
          <a:bodyPr/>
          <a:lstStyle/>
          <a:p>
            <a:r>
              <a:rPr lang="en-US" dirty="0"/>
              <a:t>Robust Matrix Completion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01915" y="4341177"/>
                <a:ext cx="4851401" cy="13631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1915" y="4341177"/>
                <a:ext cx="4851401" cy="13631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C:\Users\prajain\Documents\work\tab_talk\collab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3" t="18573" r="505" b="18187"/>
          <a:stretch/>
        </p:blipFill>
        <p:spPr bwMode="auto">
          <a:xfrm>
            <a:off x="798286" y="4396695"/>
            <a:ext cx="2071331" cy="122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985891" y="1275144"/>
            <a:ext cx="609999" cy="1191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43922" y="1275144"/>
            <a:ext cx="2071331" cy="6257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Plus 10"/>
          <p:cNvSpPr/>
          <p:nvPr/>
        </p:nvSpPr>
        <p:spPr>
          <a:xfrm>
            <a:off x="7875858" y="1602504"/>
            <a:ext cx="633046" cy="59668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56189"/>
          <a:stretch/>
        </p:blipFill>
        <p:spPr>
          <a:xfrm>
            <a:off x="8669509" y="1275144"/>
            <a:ext cx="2071331" cy="13364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661658" y="2809845"/>
                <a:ext cx="103966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 ≈           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           +           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658" y="2809845"/>
                <a:ext cx="1039662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302253" y="4336777"/>
                <a:ext cx="3244350" cy="1200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br>
                  <a:rPr lang="en-US" sz="3600" b="0" i="1" dirty="0">
                    <a:latin typeface="Cambria Math" panose="02040503050406030204" pitchFamily="18" charset="0"/>
                  </a:rPr>
                </a:br>
                <a:endParaRPr lang="en-IN" sz="36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253" y="4336777"/>
                <a:ext cx="3244350" cy="12003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r="71822"/>
          <a:stretch/>
        </p:blipFill>
        <p:spPr>
          <a:xfrm>
            <a:off x="1425569" y="1232861"/>
            <a:ext cx="2560708" cy="13359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4000778" y="1340313"/>
                <a:ext cx="925253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IN" sz="60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778" y="1340313"/>
                <a:ext cx="925253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798286" y="3317929"/>
                <a:ext cx="109069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GOAL: Decompose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N" sz="2800" dirty="0"/>
                  <a:t> as a sum of a low-rank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dirty="0"/>
                  <a:t> and a sparse matrix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N" sz="2800" dirty="0"/>
                  <a:t>)</a:t>
                </a: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" y="3317929"/>
                <a:ext cx="10906960" cy="523220"/>
              </a:xfrm>
              <a:prstGeom prst="rect">
                <a:avLst/>
              </a:prstGeom>
              <a:blipFill>
                <a:blip r:embed="rId10"/>
                <a:stretch>
                  <a:fillRect l="-1174" t="-10465" r="-16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1117344" y="5540103"/>
                <a:ext cx="14332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IN" sz="3200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344" y="5540103"/>
                <a:ext cx="143321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741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1" grpId="0" animBg="1"/>
      <p:bldP spid="13" grpId="0"/>
      <p:bldP spid="5" grpId="0"/>
      <p:bldP spid="14" grpId="0"/>
      <p:bldP spid="16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Application 1: Robust Recommender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809" y="2426550"/>
            <a:ext cx="3742864" cy="2970640"/>
          </a:xfrm>
        </p:spPr>
        <p:txBody>
          <a:bodyPr>
            <a:normAutofit/>
          </a:bodyPr>
          <a:lstStyle/>
          <a:p>
            <a:r>
              <a:rPr lang="en-US" dirty="0"/>
              <a:t>Random aberrations</a:t>
            </a:r>
          </a:p>
          <a:p>
            <a:r>
              <a:rPr lang="en-US" dirty="0"/>
              <a:t>Adversarial outliers: merchant tries to bias ratings towards his products</a:t>
            </a:r>
            <a:endParaRPr lang="en-IN" dirty="0"/>
          </a:p>
        </p:txBody>
      </p:sp>
      <p:pic>
        <p:nvPicPr>
          <p:cNvPr id="4" name="Picture 2" descr="C:\Users\prajain\Documents\work\tab_talk\coll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19" y="1958317"/>
            <a:ext cx="6124799" cy="466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238213" y="4324524"/>
            <a:ext cx="418742" cy="403592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Arrow Connector 11"/>
          <p:cNvCxnSpPr>
            <a:cxnSpLocks/>
            <a:stCxn id="19" idx="2"/>
          </p:cNvCxnSpPr>
          <p:nvPr/>
        </p:nvCxnSpPr>
        <p:spPr>
          <a:xfrm flipH="1">
            <a:off x="8816897" y="1921520"/>
            <a:ext cx="1799164" cy="10947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stCxn id="19" idx="2"/>
            <a:endCxn id="14" idx="3"/>
          </p:cNvCxnSpPr>
          <p:nvPr/>
        </p:nvCxnSpPr>
        <p:spPr>
          <a:xfrm flipH="1">
            <a:off x="6319027" y="1921520"/>
            <a:ext cx="4297034" cy="16420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19" idx="2"/>
          </p:cNvCxnSpPr>
          <p:nvPr/>
        </p:nvCxnSpPr>
        <p:spPr>
          <a:xfrm flipH="1">
            <a:off x="9447585" y="1921520"/>
            <a:ext cx="1168476" cy="23695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202258" y="1459855"/>
            <a:ext cx="282760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Aberrations/Outliers</a:t>
            </a:r>
            <a:endParaRPr lang="en-IN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40739-1145-4669-AA1B-283C748FDB81}"/>
              </a:ext>
            </a:extLst>
          </p:cNvPr>
          <p:cNvSpPr/>
          <p:nvPr/>
        </p:nvSpPr>
        <p:spPr>
          <a:xfrm>
            <a:off x="8398154" y="2882299"/>
            <a:ext cx="418742" cy="403592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527ECE-E0D6-44FE-9F5D-5A8B4BE9C5A4}"/>
              </a:ext>
            </a:extLst>
          </p:cNvPr>
          <p:cNvSpPr/>
          <p:nvPr/>
        </p:nvSpPr>
        <p:spPr>
          <a:xfrm>
            <a:off x="5900285" y="3361805"/>
            <a:ext cx="418742" cy="403592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3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9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Application 2: Background Extraction</a:t>
            </a:r>
          </a:p>
        </p:txBody>
      </p:sp>
      <p:pic>
        <p:nvPicPr>
          <p:cNvPr id="4" name="nonconvex low rank_(360p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75517" y="2530584"/>
            <a:ext cx="2517497" cy="18879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2884" y="3062658"/>
            <a:ext cx="413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original_(360p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98673" y="2530584"/>
            <a:ext cx="2517267" cy="1887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79111" y="306265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pic>
        <p:nvPicPr>
          <p:cNvPr id="8" name="Windows Media Player 7_17_2016 5_31_04 PM">
            <a:hlinkClick r:id="" action="ppaction://media"/>
          </p:cNvPr>
          <p:cNvPicPr>
            <a:picLocks noGrp="1" noChangeAspect="1"/>
          </p:cNvPicPr>
          <p:nvPr>
            <p:ph idx="1"/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46651" y="2492933"/>
            <a:ext cx="2536836" cy="1905226"/>
          </a:xfrm>
        </p:spPr>
      </p:pic>
      <p:sp>
        <p:nvSpPr>
          <p:cNvPr id="9" name="TextBox 8"/>
          <p:cNvSpPr txBox="1"/>
          <p:nvPr/>
        </p:nvSpPr>
        <p:spPr>
          <a:xfrm>
            <a:off x="8849475" y="5623133"/>
            <a:ext cx="2918084" cy="5298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Sparse Foreground</a:t>
            </a:r>
          </a:p>
        </p:txBody>
      </p:sp>
      <p:cxnSp>
        <p:nvCxnSpPr>
          <p:cNvPr id="10" name="Straight Arrow Connector 9"/>
          <p:cNvCxnSpPr>
            <a:stCxn id="9" idx="0"/>
            <a:endCxn id="8" idx="2"/>
          </p:cNvCxnSpPr>
          <p:nvPr/>
        </p:nvCxnSpPr>
        <p:spPr>
          <a:xfrm flipH="1" flipV="1">
            <a:off x="9715069" y="4398159"/>
            <a:ext cx="593448" cy="1224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49534" y="5623132"/>
            <a:ext cx="1911186" cy="529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Background</a:t>
            </a: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V="1">
            <a:off x="4805127" y="4418534"/>
            <a:ext cx="1228204" cy="1204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63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685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82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85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Matrix Completion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606119"/>
                <a:ext cx="10515600" cy="192129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IN" dirty="0"/>
              </a:p>
              <a:p>
                <a:r>
                  <a:rPr lang="en-US" dirty="0"/>
                  <a:t>Naturally,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606119"/>
                <a:ext cx="10515600" cy="1921290"/>
              </a:xfrm>
              <a:blipFill>
                <a:blip r:embed="rId8"/>
                <a:stretch>
                  <a:fillRect l="-1043" b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1907345" y="1828798"/>
            <a:ext cx="5430130" cy="1226455"/>
            <a:chOff x="618978" y="1690688"/>
            <a:chExt cx="8014639" cy="1758462"/>
          </a:xfrm>
        </p:grpSpPr>
        <p:pic>
          <p:nvPicPr>
            <p:cNvPr id="4" name="Picture 2" descr="C:\Users\prajain\Documents\work\tab_talk\collab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43" t="18573" r="505" b="18187"/>
            <a:stretch/>
          </p:blipFill>
          <p:spPr bwMode="auto">
            <a:xfrm>
              <a:off x="618978" y="1690688"/>
              <a:ext cx="3057195" cy="1758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ight Arrow 6"/>
            <p:cNvSpPr/>
            <p:nvPr/>
          </p:nvSpPr>
          <p:spPr>
            <a:xfrm>
              <a:off x="3676173" y="2363703"/>
              <a:ext cx="858130" cy="4124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05196" y="1690688"/>
              <a:ext cx="900333" cy="17080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576422" y="1690688"/>
              <a:ext cx="3057195" cy="89711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Plus 10"/>
          <p:cNvSpPr/>
          <p:nvPr/>
        </p:nvSpPr>
        <p:spPr>
          <a:xfrm>
            <a:off x="7498080" y="2156158"/>
            <a:ext cx="633046" cy="59668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l="56189"/>
          <a:stretch/>
        </p:blipFill>
        <p:spPr>
          <a:xfrm>
            <a:off x="8291731" y="1828798"/>
            <a:ext cx="2071331" cy="1336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1375" y="3520723"/>
                <a:ext cx="103966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 ≈           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           +           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75" y="3520723"/>
                <a:ext cx="10396625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>
            <a:off x="1907345" y="1690688"/>
            <a:ext cx="20713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730326" y="1828798"/>
            <a:ext cx="14068" cy="12264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89763" y="13633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1423588" y="225735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772959" y="4606118"/>
                <a:ext cx="6096000" cy="11326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lit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lit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</a:rPr>
                        <m:t>    </m:t>
                      </m:r>
                    </m:oMath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.   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𝑠𝑢𝑝𝑝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959" y="4606118"/>
                <a:ext cx="6096000" cy="11326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6893169" y="5214368"/>
            <a:ext cx="4600136" cy="5656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Arrow Connector 22"/>
          <p:cNvCxnSpPr>
            <a:endCxn id="21" idx="4"/>
          </p:cNvCxnSpPr>
          <p:nvPr/>
        </p:nvCxnSpPr>
        <p:spPr>
          <a:xfrm flipV="1">
            <a:off x="8131126" y="5779969"/>
            <a:ext cx="1062111" cy="459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37475" y="6117405"/>
            <a:ext cx="1736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Non-convex Sets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622187" y="2982183"/>
                <a:ext cx="25887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187" y="2982183"/>
                <a:ext cx="25887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56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0078" y="859099"/>
                <a:ext cx="11211951" cy="54931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lit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lit/>
                                </m:rPr>
                                <a:rPr lang="en-US" sz="3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m:rPr>
                          <m:lit/>
                        </m:rPr>
                        <a:rPr lang="en-US" sz="3200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lit/>
                        </m:rPr>
                        <a:rPr lang="en-US" sz="3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lit/>
                        </m:rPr>
                        <a:rPr lang="en-US" sz="3200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lit/>
                        </m:rPr>
                        <a:rPr lang="en-US" sz="3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32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m:rPr>
                        <m:lit/>
                      </m:rPr>
                      <a:rPr lang="en-US" sz="3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lit/>
                      </m:rPr>
                      <a:rPr lang="en-US" sz="32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sz="3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3200" dirty="0"/>
              </a:p>
              <a:p>
                <a:r>
                  <a:rPr lang="en-US" sz="3200" dirty="0"/>
                  <a:t>Recover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r>
                  <a:rPr lang="en-US" sz="2400" dirty="0">
                    <a:solidFill>
                      <a:srgbClr val="00B0F0"/>
                    </a:solidFill>
                  </a:rPr>
                  <a:t>[Candes et al’2011, Chen et al’2011]</a:t>
                </a:r>
              </a:p>
              <a:p>
                <a:r>
                  <a:rPr lang="en-US" dirty="0"/>
                  <a:t>Issues: </a:t>
                </a:r>
              </a:p>
              <a:p>
                <a:pPr lvl="1"/>
                <a:r>
                  <a:rPr lang="en-US" dirty="0"/>
                  <a:t>Convex program, running time: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Requirement 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significantly worse than  “optimal” (info. theoretically)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78" y="859099"/>
                <a:ext cx="11211951" cy="5493146"/>
              </a:xfrm>
              <a:blipFill>
                <a:blip r:embed="rId3"/>
                <a:stretch>
                  <a:fillRect l="-1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Explosion 2 3"/>
              <p:cNvSpPr/>
              <p:nvPr/>
            </p:nvSpPr>
            <p:spPr>
              <a:xfrm>
                <a:off x="719559" y="2318220"/>
                <a:ext cx="11000936" cy="3805764"/>
              </a:xfrm>
              <a:prstGeom prst="irregularSeal2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Robust Matrix Completion in: </a:t>
                </a:r>
              </a:p>
              <a:p>
                <a:pPr marL="457200" indent="-457200">
                  <a:buAutoNum type="alphaLcParenR"/>
                </a:pPr>
                <a:r>
                  <a:rPr lang="en-US" sz="2400" dirty="0"/>
                  <a:t>nearly linear time (in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) ?</a:t>
                </a:r>
              </a:p>
              <a:p>
                <a:pPr marL="457200" indent="-457200">
                  <a:buAutoNum type="alphaLcParenR"/>
                </a:pPr>
                <a:r>
                  <a:rPr lang="en-US" sz="2400" dirty="0"/>
                  <a:t>With nearly weakest assumptions?</a:t>
                </a:r>
                <a:endParaRPr lang="en-US" dirty="0"/>
              </a:p>
            </p:txBody>
          </p:sp>
        </mc:Choice>
        <mc:Fallback xmlns="">
          <p:sp>
            <p:nvSpPr>
              <p:cNvPr id="4" name="Explosion 2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59" y="2318220"/>
                <a:ext cx="11000936" cy="3805764"/>
              </a:xfrm>
              <a:prstGeom prst="irregularSeal2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53" y="-129809"/>
            <a:ext cx="10515600" cy="1325563"/>
          </a:xfrm>
        </p:spPr>
        <p:txBody>
          <a:bodyPr/>
          <a:lstStyle/>
          <a:p>
            <a:r>
              <a:rPr lang="en-US" dirty="0"/>
              <a:t>Existing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17811" y="808584"/>
                <a:ext cx="5850832" cy="12813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lit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lit/>
                                </m:rPr>
                                <a:rPr lang="en-US" sz="3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𝑠𝑢𝑝𝑝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811" y="808584"/>
                <a:ext cx="5850832" cy="12813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45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algorithm that runs in nearly optimal time</a:t>
            </a:r>
          </a:p>
          <a:p>
            <a:pPr lvl="1"/>
            <a:r>
              <a:rPr lang="en-US" dirty="0"/>
              <a:t>Based on simple </a:t>
            </a:r>
            <a:r>
              <a:rPr lang="en-US" dirty="0" err="1"/>
              <a:t>proj</a:t>
            </a:r>
            <a:r>
              <a:rPr lang="en-US" dirty="0"/>
              <a:t>. grad. method with projection on non-convex set</a:t>
            </a:r>
          </a:p>
          <a:p>
            <a:pPr lvl="1"/>
            <a:r>
              <a:rPr lang="en-US" dirty="0"/>
              <a:t>Scales well to very large problems</a:t>
            </a:r>
          </a:p>
          <a:p>
            <a:endParaRPr lang="en-US" dirty="0"/>
          </a:p>
          <a:p>
            <a:r>
              <a:rPr lang="en-US" dirty="0"/>
              <a:t>Provable convergence to </a:t>
            </a:r>
            <a:r>
              <a:rPr lang="en-US" dirty="0">
                <a:solidFill>
                  <a:srgbClr val="FF0000"/>
                </a:solidFill>
              </a:rPr>
              <a:t>Global Optima </a:t>
            </a:r>
            <a:r>
              <a:rPr lang="en-US" dirty="0"/>
              <a:t>in Linear time</a:t>
            </a:r>
          </a:p>
          <a:p>
            <a:pPr lvl="1"/>
            <a:r>
              <a:rPr lang="en-US" dirty="0"/>
              <a:t>Randomness in observations </a:t>
            </a:r>
          </a:p>
          <a:p>
            <a:pPr lvl="1"/>
            <a:r>
              <a:rPr lang="en-US" dirty="0"/>
              <a:t>But allows adversarial corruptions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7482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018" y="-84746"/>
            <a:ext cx="10515600" cy="1325563"/>
          </a:xfrm>
        </p:spPr>
        <p:txBody>
          <a:bodyPr/>
          <a:lstStyle/>
          <a:p>
            <a:r>
              <a:rPr lang="en-US" dirty="0"/>
              <a:t>Our Approach: Projected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5229" y="1061712"/>
                <a:ext cx="10515600" cy="54856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Block projected gradient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Gradient: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Given: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5229" y="1061712"/>
                <a:ext cx="10515600" cy="5485660"/>
              </a:xfrm>
              <a:blipFill>
                <a:blip r:embed="rId1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56379" y="3689914"/>
            <a:ext cx="3138985" cy="233423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Oval 4"/>
          <p:cNvSpPr/>
          <p:nvPr/>
        </p:nvSpPr>
        <p:spPr>
          <a:xfrm>
            <a:off x="8730694" y="3689914"/>
            <a:ext cx="3138985" cy="23342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0026" y="6096780"/>
            <a:ext cx="2888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Low-rank Matrices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89661" y="6026967"/>
            <a:ext cx="2504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Sparse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47334" y="4114020"/>
                <a:ext cx="535275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34" y="4114020"/>
                <a:ext cx="53527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11558" y="5331138"/>
                <a:ext cx="828625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558" y="5331138"/>
                <a:ext cx="828625" cy="461665"/>
              </a:xfrm>
              <a:prstGeom prst="rect">
                <a:avLst/>
              </a:prstGeom>
              <a:blipFill>
                <a:blip r:embed="rId17"/>
                <a:stretch>
                  <a:fillRect b="-129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166305" y="4237285"/>
                <a:ext cx="521745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305" y="4237285"/>
                <a:ext cx="521745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029421" y="5331137"/>
                <a:ext cx="815095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421" y="5331137"/>
                <a:ext cx="815095" cy="461665"/>
              </a:xfrm>
              <a:prstGeom prst="rect">
                <a:avLst/>
              </a:prstGeom>
              <a:blipFill>
                <a:blip r:embed="rId19"/>
                <a:stretch>
                  <a:fillRect b="-129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cxnSpLocks/>
            <a:stCxn id="8" idx="3"/>
            <a:endCxn id="10" idx="1"/>
          </p:cNvCxnSpPr>
          <p:nvPr/>
        </p:nvCxnSpPr>
        <p:spPr>
          <a:xfrm>
            <a:off x="1582609" y="4344853"/>
            <a:ext cx="8583696" cy="123265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455651" y="4093431"/>
                <a:ext cx="3622082" cy="461665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651" y="4093431"/>
                <a:ext cx="3622082" cy="461665"/>
              </a:xfrm>
              <a:prstGeom prst="rect">
                <a:avLst/>
              </a:prstGeom>
              <a:blipFill>
                <a:blip r:embed="rId2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cxnSpLocks/>
            <a:stCxn id="10" idx="1"/>
            <a:endCxn id="9" idx="3"/>
          </p:cNvCxnSpPr>
          <p:nvPr/>
        </p:nvCxnSpPr>
        <p:spPr>
          <a:xfrm flipH="1">
            <a:off x="2340183" y="4468118"/>
            <a:ext cx="7826122" cy="1093853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9" idx="3"/>
            <a:endCxn id="11" idx="1"/>
          </p:cNvCxnSpPr>
          <p:nvPr/>
        </p:nvCxnSpPr>
        <p:spPr>
          <a:xfrm flipV="1">
            <a:off x="2340183" y="5561970"/>
            <a:ext cx="7689238" cy="1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9109286" y="6407518"/>
            <a:ext cx="2743200" cy="365125"/>
          </a:xfrm>
        </p:spPr>
        <p:txBody>
          <a:bodyPr/>
          <a:lstStyle/>
          <a:p>
            <a:fld id="{24DFF0EE-ED62-45E4-8F8B-718ECF74573E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038019" y="4701611"/>
                <a:ext cx="3443250" cy="461665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019" y="4701611"/>
                <a:ext cx="3443250" cy="461665"/>
              </a:xfrm>
              <a:prstGeom prst="rect">
                <a:avLst/>
              </a:prstGeom>
              <a:blipFill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613684" y="5454403"/>
                <a:ext cx="3328732" cy="461665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684" y="5454403"/>
                <a:ext cx="3328732" cy="461665"/>
              </a:xfrm>
              <a:prstGeom prst="rect">
                <a:avLst/>
              </a:prstGeom>
              <a:blipFill>
                <a:blip r:embed="rId22"/>
                <a:stretch>
                  <a:fillRect b="-1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520A81A-0272-4666-9C3A-3AC41C6432C9}"/>
              </a:ext>
            </a:extLst>
          </p:cNvPr>
          <p:cNvSpPr txBox="1"/>
          <p:nvPr/>
        </p:nvSpPr>
        <p:spPr>
          <a:xfrm>
            <a:off x="6442481" y="4185949"/>
            <a:ext cx="2038788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Hard Thresholding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530514-A0F0-43B7-B56F-B13BCE958AAE}"/>
              </a:ext>
            </a:extLst>
          </p:cNvPr>
          <p:cNvSpPr txBox="1"/>
          <p:nvPr/>
        </p:nvSpPr>
        <p:spPr>
          <a:xfrm>
            <a:off x="4050587" y="5044287"/>
            <a:ext cx="6086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PCA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CC1D1BE-5E95-4A30-81F3-C04392CBD075}"/>
              </a:ext>
            </a:extLst>
          </p:cNvPr>
          <p:cNvSpPr txBox="1"/>
          <p:nvPr/>
        </p:nvSpPr>
        <p:spPr>
          <a:xfrm>
            <a:off x="7191841" y="5433958"/>
            <a:ext cx="2038788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Hard Thresholding</a:t>
            </a:r>
          </a:p>
        </p:txBody>
      </p:sp>
    </p:spTree>
    <p:extLst>
      <p:ext uri="{BB962C8B-B14F-4D97-AF65-F5344CB8AC3E}">
        <p14:creationId xmlns:p14="http://schemas.microsoft.com/office/powerpoint/2010/main" val="234838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6" grpId="0" animBg="1"/>
      <p:bldP spid="22" grpId="0" animBg="1"/>
      <p:bldP spid="23" grpId="0" animBg="1"/>
      <p:bldP spid="14" grpId="0" animBg="1"/>
      <p:bldP spid="24" grpId="0" animBg="1"/>
      <p:bldP spid="6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8824</TotalTime>
  <Words>779</Words>
  <Application>Microsoft Office PowerPoint</Application>
  <PresentationFormat>Widescreen</PresentationFormat>
  <Paragraphs>162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Nearly Optimal Robust Matrix Completion</vt:lpstr>
      <vt:lpstr>Outline</vt:lpstr>
      <vt:lpstr>Robust Matrix Completion</vt:lpstr>
      <vt:lpstr>Motivating Application 1: Robust Recommender System</vt:lpstr>
      <vt:lpstr>Motivating Application 2: Background Extraction</vt:lpstr>
      <vt:lpstr>Robust Matrix Completion</vt:lpstr>
      <vt:lpstr>Existing Method</vt:lpstr>
      <vt:lpstr>Our Contribution </vt:lpstr>
      <vt:lpstr>Our Approach: Projected Gradient Descent</vt:lpstr>
      <vt:lpstr>Non-convex RMC</vt:lpstr>
      <vt:lpstr>Main Result</vt:lpstr>
      <vt:lpstr>Empirical Results (Synthetic Datasets)</vt:lpstr>
      <vt:lpstr>Empirical Results</vt:lpstr>
      <vt:lpstr>Empirical Results</vt:lpstr>
      <vt:lpstr>Summary</vt:lpstr>
      <vt:lpstr>                                 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Provable Non-convex Optimization for ML</dc:title>
  <dc:creator>Prateek Jain</dc:creator>
  <cp:lastModifiedBy>Administrator</cp:lastModifiedBy>
  <cp:revision>132</cp:revision>
  <dcterms:created xsi:type="dcterms:W3CDTF">2015-06-08T20:28:39Z</dcterms:created>
  <dcterms:modified xsi:type="dcterms:W3CDTF">2017-08-07T02:49:08Z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prajain@microsoft.com</vt:lpwstr>
  </property>
  <property fmtid="{D5CDD505-2E9C-101B-9397-08002B2CF9AE}" pid="6" name="MSIP_Label_f42aa342-8706-4288-bd11-ebb85995028c_SetDate">
    <vt:lpwstr>2017-07-24T15:59:16.0030867+05:30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